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A274BA-AE47-25CB-193D-FA5EACE5F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262C31-B409-0A99-D441-B75525D39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03EE90-C8A3-E0E1-C75F-4F85D25B5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207F0B-0784-B786-1156-C4AF7E51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F6C991-5CCE-EF99-8A30-D646AAD38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0930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E31321-D371-A902-37E6-52AADE0C3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9A651C-0920-FB95-375E-A0A73AE28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667D6E-DD01-52C2-472D-9BE71810F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7E20F6-FAEC-5A7B-4130-0FA322D71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344CE2-2903-11F7-9F05-1AED06662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9166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77DCD-8947-A7F9-64BD-5FC7C5760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D93C2-F6B6-DFE7-96E6-7899A2641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5870FE-9B2D-2282-1F22-28DF1FDF8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4E985B-33A2-0546-362A-8086338AF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20BBE9-EEEF-A3A8-E35D-B6D6B26B9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76811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2ED4E-620F-0469-C1E8-A01E954E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7D4FC-94C8-9935-550C-6DECC9338D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2DA602-EF48-20BB-E807-C2EC99B21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C323B1-C414-D0D2-70BF-056C4C7AF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768344-A690-9747-646E-E5DEDE9A7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5628E6-4E72-D94D-4480-7C022DC5E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184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58A9C-AB23-D25B-A327-4FB05F947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885C90-B99B-1520-A5ED-C942D495D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582A6B-786A-6858-F6DF-EC5024A5A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CF53871-22DE-5890-C6C4-44CC2B4A9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C2EFE2-A9C3-ACAE-E1D3-0B75B0EF4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37A78C-E4F7-F85B-FCFA-21FC98C22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083DD9-02DF-DBEE-A715-A65994005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47EB64F-EE2B-DEB6-3A73-250990EDF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75799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7EE18-E66E-143C-3567-044040A62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2C6676-C53D-0059-DAF4-F0A10ABF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B27E83-4641-DF23-C6E2-59AA42829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B99CBA8-3C8E-C84F-C48F-84309E3B2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8657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289364-CB37-3E45-5250-2CDF9F550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FBE2C3-F336-F12B-F02E-210389C17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141ACD-3949-C4B4-D146-B2837A2A1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49722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DAA25-4F6C-2CD6-2030-31590E364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C6EAB-57DE-1F4D-4BEB-4502F150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3812BC-AFC1-C635-02A4-37ED83FFF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4B30BC-BFAF-8AFE-8999-A4C2A2402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BFDCCE-C328-94A2-7BF9-89B58DF9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1F3830-9C0F-9A67-F46C-5213C571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3260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8505E-037F-24E9-5AF9-D541FCC24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C9D0220-15DA-25EF-48B3-6343C7AFD4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8AC249-7276-8DF2-3B8F-A0CB8DB11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6AE3D2-C43A-5CDC-B6B5-527CC1D6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C3BCE-6D5C-B461-26C2-736786C24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7659EB-4099-6272-5908-2F77BFD30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40815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5CE2A-0D0C-344B-D1FB-C9D257A1A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313F3C-268A-4DEB-E50E-549B55E08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3D95FF-E91D-1905-66DE-BD2D94468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21080A-2538-D470-E66A-9B2A49117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1854B2-76F0-451B-7904-2CED27A9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93478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724434-3682-CB47-C630-400018CE0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FBAFF4-F8EF-A1FD-06A0-892982972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075CCD-9363-B67B-2EBD-3644DE1D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85C743-4C1A-D921-9DAC-07A280B81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5205B9-5BF4-71C5-30D8-7D9F2257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5116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7EF34-AAF6-7147-4523-2958A52AB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932A3B-3752-BBA8-91A9-BAAD0BD35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3C83E5-DA30-EEA7-B45D-3FDA7C9E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FDA10-0BCE-4C7E-AE4C-4ADFD67CA466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41B50D-9BDE-B28A-E42C-5F3A6AF8F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DD868C-3F9A-E388-EC87-97825ADD7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ABEB9-A0C0-4294-A7FA-AC88C626E2C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0623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траница 2 | Изображения «Рамка детскими забавами детский сад» — бесплатное  скачивание на Magnific (ранее Freepik)">
            <a:extLst>
              <a:ext uri="{FF2B5EF4-FFF2-40B4-BE49-F238E27FC236}">
                <a16:creationId xmlns:a16="http://schemas.microsoft.com/office/drawing/2014/main" id="{4BF4E97F-4C48-711C-74F1-9706FA1E2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0"/>
            <a:ext cx="11905488" cy="672998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4570B-50E5-A70A-E784-F82082BD8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12" y="1122362"/>
            <a:ext cx="7616952" cy="4071430"/>
          </a:xfrm>
        </p:spPr>
        <p:txBody>
          <a:bodyPr>
            <a:noAutofit/>
          </a:bodyPr>
          <a:lstStyle/>
          <a:p>
            <a:r>
              <a:rPr lang="" sz="3600" b="1" dirty="0">
                <a:solidFill>
                  <a:srgbClr val="FF0000"/>
                </a:solidFill>
              </a:rPr>
              <a:t>Рекомендации учителя-логопеда </a:t>
            </a:r>
            <a:r>
              <a:rPr lang="ru-RU" sz="3600" b="1" dirty="0">
                <a:solidFill>
                  <a:srgbClr val="FF0000"/>
                </a:solidFill>
              </a:rPr>
              <a:t> на тему:</a:t>
            </a:r>
            <a:br>
              <a:rPr lang="" sz="3600" b="1" dirty="0">
                <a:solidFill>
                  <a:srgbClr val="FF0000"/>
                </a:solidFill>
              </a:rPr>
            </a:br>
            <a:r>
              <a:rPr lang="" sz="3600" b="1" dirty="0">
                <a:solidFill>
                  <a:srgbClr val="FF0000"/>
                </a:solidFill>
              </a:rPr>
              <a:t>«Игровые технологии развития связной речи дошкольников в условиях семьи»</a:t>
            </a:r>
            <a:br>
              <a:rPr lang="" sz="3600" b="1" dirty="0">
                <a:solidFill>
                  <a:srgbClr val="FF0000"/>
                </a:solidFill>
              </a:rPr>
            </a:br>
            <a:endParaRPr lang="LID4096" sz="3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F25F2A-9906-335B-F172-0EF7D908A4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32098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5B5C8-975B-DD12-5D01-48BD7AF3C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69022E-1ED4-2910-981E-17C865884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4" name="Рисунок 3" descr="Страница 2 | Изображения «Рамка детскими забавами детский сад» — бесплатное  скачивание на Magnific (ранее Freepik)">
            <a:extLst>
              <a:ext uri="{FF2B5EF4-FFF2-40B4-BE49-F238E27FC236}">
                <a16:creationId xmlns:a16="http://schemas.microsoft.com/office/drawing/2014/main" id="{28C47546-1C0A-9DB0-60BD-74A015D34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2104" cy="6775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5E4F12-6B3D-5AF9-BD9B-AA7CC78D2B80}"/>
              </a:ext>
            </a:extLst>
          </p:cNvPr>
          <p:cNvSpPr txBox="1"/>
          <p:nvPr/>
        </p:nvSpPr>
        <p:spPr>
          <a:xfrm>
            <a:off x="2487168" y="1956817"/>
            <a:ext cx="69128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ru-RU" sz="2400" b="1" i="0" dirty="0">
                <a:solidFill>
                  <a:srgbClr val="FF0000"/>
                </a:solidFill>
                <a:effectLst/>
                <a:latin typeface="+mn-lt"/>
              </a:rPr>
              <a:t>                     </a:t>
            </a:r>
            <a:r>
              <a:rPr lang="" sz="2400" b="1" i="0" dirty="0">
                <a:solidFill>
                  <a:srgbClr val="FF0000"/>
                </a:solidFill>
                <a:effectLst/>
                <a:latin typeface="+mn-lt"/>
              </a:rPr>
              <a:t>Уважаемые родители!</a:t>
            </a:r>
            <a:endParaRPr lang="" sz="2400" b="0" i="0" dirty="0">
              <a:solidFill>
                <a:srgbClr val="FF0000"/>
              </a:solidFill>
              <a:effectLst/>
              <a:latin typeface="+mn-lt"/>
            </a:endParaRPr>
          </a:p>
          <a:p>
            <a:pPr indent="0" algn="l">
              <a:buNone/>
            </a:pPr>
            <a:r>
              <a:rPr lang="" sz="2400" b="0" i="0" dirty="0">
                <a:solidFill>
                  <a:srgbClr val="FF0000"/>
                </a:solidFill>
                <a:effectLst/>
                <a:latin typeface="+mn-lt"/>
              </a:rPr>
              <a:t>Связная речь — важная составляющая общего развития ребёнка. Она помогает дошкольнику выражать свои мысли, рассказывать о событиях, пересказывать сказки и общаться с окружающими. Развивать связную речь можно не только на занятиях, но и дома — с помощью интересных игр и повседневного общения.</a:t>
            </a:r>
            <a:endParaRPr lang="" sz="2400" b="0" i="0" dirty="0">
              <a:solidFill>
                <a:srgbClr val="FF0000"/>
              </a:solidFill>
              <a:effectLst/>
              <a:latin typeface="-apple-system-body"/>
            </a:endParaRPr>
          </a:p>
        </p:txBody>
      </p:sp>
    </p:spTree>
    <p:extLst>
      <p:ext uri="{BB962C8B-B14F-4D97-AF65-F5344CB8AC3E}">
        <p14:creationId xmlns:p14="http://schemas.microsoft.com/office/powerpoint/2010/main" val="112567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F652B-841B-B2F1-98A9-2A685AB4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9E8981-7DB7-23BA-D936-CF29E551C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4" name="Рисунок 3" descr="Страница 2 | Изображения «Рамка детскими забавами детский сад» — бесплатное  скачивание на Magnific (ранее Freepik)">
            <a:extLst>
              <a:ext uri="{FF2B5EF4-FFF2-40B4-BE49-F238E27FC236}">
                <a16:creationId xmlns:a16="http://schemas.microsoft.com/office/drawing/2014/main" id="{69481E02-EA20-5B5F-806E-7AC94FB9C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" y="0"/>
            <a:ext cx="1212799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648A31-8731-1055-1C6F-A199436629F0}"/>
              </a:ext>
            </a:extLst>
          </p:cNvPr>
          <p:cNvSpPr txBox="1"/>
          <p:nvPr/>
        </p:nvSpPr>
        <p:spPr>
          <a:xfrm>
            <a:off x="2633472" y="1938528"/>
            <a:ext cx="7086600" cy="361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ru-RU" sz="1300" b="1" i="0" dirty="0">
                <a:solidFill>
                  <a:srgbClr val="FF0000"/>
                </a:solidFill>
                <a:effectLst/>
                <a:latin typeface="+mn-lt"/>
              </a:rPr>
              <a:t>                                     </a:t>
            </a:r>
            <a:r>
              <a:rPr lang="" sz="1300" b="1" i="0" dirty="0">
                <a:solidFill>
                  <a:srgbClr val="FF0000"/>
                </a:solidFill>
                <a:effectLst/>
                <a:latin typeface="+mn-lt"/>
              </a:rPr>
              <a:t>Рекомендуем использовать следующие игры:</a:t>
            </a:r>
          </a:p>
          <a:p>
            <a:pPr indent="0" algn="l">
              <a:buNone/>
            </a:pPr>
            <a:r>
              <a:rPr lang="" sz="1300" b="1" i="0" dirty="0">
                <a:solidFill>
                  <a:srgbClr val="FF0000"/>
                </a:solidFill>
                <a:effectLst/>
                <a:latin typeface="+mn-lt"/>
              </a:rPr>
              <a:t>1. «Что сначала, что потом?»</a:t>
            </a:r>
            <a:r>
              <a:rPr lang="" sz="1300" b="0" i="0" dirty="0">
                <a:solidFill>
                  <a:srgbClr val="FF0000"/>
                </a:solidFill>
                <a:effectLst/>
                <a:latin typeface="+mn-lt"/>
              </a:rPr>
              <a:t> Предложите ребёнку разложить картинки по порядку и составить по ним небольшой рассказ. Игра развивает умение устанавливать последовательность событий.</a:t>
            </a:r>
          </a:p>
          <a:p>
            <a:pPr indent="0" algn="l">
              <a:buNone/>
            </a:pPr>
            <a:r>
              <a:rPr lang="" sz="1300" b="1" i="0" dirty="0">
                <a:solidFill>
                  <a:srgbClr val="FF0000"/>
                </a:solidFill>
                <a:effectLst/>
                <a:latin typeface="+mn-lt"/>
              </a:rPr>
              <a:t>2. «Расскажи по картинке»</a:t>
            </a:r>
            <a:r>
              <a:rPr lang="" sz="1300" b="0" i="0" dirty="0">
                <a:solidFill>
                  <a:srgbClr val="FF0000"/>
                </a:solidFill>
                <a:effectLst/>
                <a:latin typeface="+mn-lt"/>
              </a:rPr>
              <a:t> Рассмотрите вместе иллюстрацию и задайте вопросы: «Кто изображён?», «Что происходит?», «Где это происходит?», «Чем всё закончится?». Помогайте ребёнку составлять полные предложения.</a:t>
            </a:r>
          </a:p>
          <a:p>
            <a:pPr indent="0" algn="l">
              <a:buNone/>
            </a:pPr>
            <a:r>
              <a:rPr lang="" sz="1300" b="1" i="0" dirty="0">
                <a:solidFill>
                  <a:srgbClr val="FF0000"/>
                </a:solidFill>
                <a:effectLst/>
                <a:latin typeface="+mn-lt"/>
              </a:rPr>
              <a:t>3. «Закончи предложение»</a:t>
            </a:r>
            <a:r>
              <a:rPr lang="" sz="1300" b="0" i="0" dirty="0">
                <a:solidFill>
                  <a:srgbClr val="FF0000"/>
                </a:solidFill>
                <a:effectLst/>
                <a:latin typeface="+mn-lt"/>
              </a:rPr>
              <a:t> Взрослый начинает фразу, а ребёнок продолжает: «Наступила зима, потому что…», «Мальчик взял зонт, потому что…». Игра развивает мышление и грамматически правильную речь.</a:t>
            </a:r>
          </a:p>
          <a:p>
            <a:pPr indent="0" algn="l">
              <a:buNone/>
            </a:pPr>
            <a:r>
              <a:rPr lang="" sz="1300" b="1" i="0" dirty="0">
                <a:solidFill>
                  <a:srgbClr val="FF0000"/>
                </a:solidFill>
                <a:effectLst/>
                <a:latin typeface="+mn-lt"/>
              </a:rPr>
              <a:t>4. «Угадай, что я описываю»</a:t>
            </a:r>
            <a:r>
              <a:rPr lang="" sz="1300" b="0" i="0" dirty="0">
                <a:solidFill>
                  <a:srgbClr val="FF0000"/>
                </a:solidFill>
                <a:effectLst/>
                <a:latin typeface="+mn-lt"/>
              </a:rPr>
              <a:t> Опишите предмет, не называя его: «Круглый, красный, растёт в саду». Ребёнок должен отгадать предмет и затем сам загадать загадку.</a:t>
            </a:r>
          </a:p>
          <a:p>
            <a:pPr indent="0" algn="l">
              <a:buNone/>
            </a:pPr>
            <a:r>
              <a:rPr lang="" sz="1300" b="1" i="0" dirty="0">
                <a:solidFill>
                  <a:srgbClr val="FF0000"/>
                </a:solidFill>
                <a:effectLst/>
                <a:latin typeface="+mn-lt"/>
              </a:rPr>
              <a:t>5. «Перескажи сказку»</a:t>
            </a:r>
            <a:r>
              <a:rPr lang="" sz="1300" b="0" i="0" dirty="0">
                <a:solidFill>
                  <a:srgbClr val="FF0000"/>
                </a:solidFill>
                <a:effectLst/>
                <a:latin typeface="+mn-lt"/>
              </a:rPr>
              <a:t> Прочитайте ребёнку короткую сказку, обсудите поступки героев и предложите пересказать её своими словами. При необходимости помогите с помощью вопросов и наводящих подсказок.</a:t>
            </a:r>
          </a:p>
          <a:p>
            <a:pPr indent="0" algn="l">
              <a:buNone/>
            </a:pPr>
            <a:r>
              <a:rPr lang="" sz="1300" b="1" i="0" dirty="0">
                <a:solidFill>
                  <a:srgbClr val="FF0000"/>
                </a:solidFill>
                <a:effectLst/>
                <a:latin typeface="+mn-lt"/>
              </a:rPr>
              <a:t>6. «Как прошёл мой день?»</a:t>
            </a:r>
            <a:r>
              <a:rPr lang="" sz="1300" b="0" i="0" dirty="0">
                <a:solidFill>
                  <a:srgbClr val="FF0000"/>
                </a:solidFill>
                <a:effectLst/>
                <a:latin typeface="+mn-lt"/>
              </a:rPr>
              <a:t> Вечером предложите ребёнку рассказать, что интересного произошло в детском саду, с кем он играл и что ему понравилось. Это помогает развивать последовательность и самостоятельность высказывания.</a:t>
            </a:r>
            <a:endParaRPr lang="" sz="1300" b="0" i="0" dirty="0">
              <a:solidFill>
                <a:srgbClr val="FF0000"/>
              </a:solidFill>
              <a:effectLst/>
              <a:latin typeface="-apple-system-body"/>
            </a:endParaRPr>
          </a:p>
        </p:txBody>
      </p:sp>
    </p:spTree>
    <p:extLst>
      <p:ext uri="{BB962C8B-B14F-4D97-AF65-F5344CB8AC3E}">
        <p14:creationId xmlns:p14="http://schemas.microsoft.com/office/powerpoint/2010/main" val="3338101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6CC35-3418-67B4-7B3E-7EF582BEB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EDE5C5-00D8-E93F-922F-DAA8F4DDE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4" name="Рисунок 3" descr="Страница 2 | Изображения «Рамка детскими забавами детский сад» — бесплатное  скачивание на Magnific (ранее Freepik)">
            <a:extLst>
              <a:ext uri="{FF2B5EF4-FFF2-40B4-BE49-F238E27FC236}">
                <a16:creationId xmlns:a16="http://schemas.microsoft.com/office/drawing/2014/main" id="{B062016A-5C71-A480-7621-6DD68DF33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6B5B56-F289-A0E2-B046-65D3899F2CE1}"/>
              </a:ext>
            </a:extLst>
          </p:cNvPr>
          <p:cNvSpPr txBox="1"/>
          <p:nvPr/>
        </p:nvSpPr>
        <p:spPr>
          <a:xfrm>
            <a:off x="2386584" y="1865698"/>
            <a:ext cx="763524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ru-RU" b="1" i="0" dirty="0">
                <a:solidFill>
                  <a:srgbClr val="FF0000"/>
                </a:solidFill>
                <a:effectLst/>
                <a:latin typeface="+mn-lt"/>
              </a:rPr>
              <a:t>                                     </a:t>
            </a:r>
            <a:r>
              <a:rPr lang="" sz="2000" b="1" i="0" dirty="0">
                <a:solidFill>
                  <a:srgbClr val="FF0000"/>
                </a:solidFill>
                <a:effectLst/>
                <a:latin typeface="+mn-lt"/>
              </a:rPr>
              <a:t>Советы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+mn-lt"/>
              </a:rPr>
              <a:t> для Вас родители</a:t>
            </a:r>
            <a:endParaRPr lang="" sz="2000" b="1" i="0" dirty="0">
              <a:solidFill>
                <a:srgbClr val="FF0000"/>
              </a:solidFill>
              <a:effectLst/>
              <a:latin typeface="+mn-lt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b="0" i="0" dirty="0">
                <a:solidFill>
                  <a:srgbClr val="FF0000"/>
                </a:solidFill>
                <a:effectLst/>
                <a:latin typeface="+mn-lt"/>
              </a:rPr>
              <a:t>Ежедневно общайтесь с ребёнком, внимательно слушайте его и не перебивайте.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b="0" i="0" dirty="0">
                <a:solidFill>
                  <a:srgbClr val="FF0000"/>
                </a:solidFill>
                <a:effectLst/>
                <a:latin typeface="+mn-lt"/>
              </a:rPr>
              <a:t>Читайте книги, рассматривайте иллюстрации и обсуждайте прочитанное.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b="0" i="0" dirty="0">
                <a:solidFill>
                  <a:srgbClr val="FF0000"/>
                </a:solidFill>
                <a:effectLst/>
                <a:latin typeface="+mn-lt"/>
              </a:rPr>
              <a:t>Задавайте открытые вопросы, побуждающие ребёнка рассуждать и рассказывать.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b="0" i="0" dirty="0">
                <a:solidFill>
                  <a:srgbClr val="FF0000"/>
                </a:solidFill>
                <a:effectLst/>
                <a:latin typeface="+mn-lt"/>
              </a:rPr>
              <a:t>Не торопите малыша и не требуйте идеального ответа с первого раза.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b="0" i="0" dirty="0">
                <a:solidFill>
                  <a:srgbClr val="FF0000"/>
                </a:solidFill>
                <a:effectLst/>
                <a:latin typeface="+mn-lt"/>
              </a:rPr>
              <a:t>Если ребёнок допускает речевые ошибки, спокойно произнесите правильный вариант, не критикуя его.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b="0" i="0" dirty="0">
                <a:solidFill>
                  <a:srgbClr val="FF0000"/>
                </a:solidFill>
                <a:effectLst/>
                <a:latin typeface="+mn-lt"/>
              </a:rPr>
              <a:t>Хвалите ребёнка за старание, новые слова и самостоятельные рассказы</a:t>
            </a:r>
            <a:r>
              <a:rPr lang="" sz="1400" b="0" i="0" dirty="0">
                <a:solidFill>
                  <a:srgbClr val="FF0000"/>
                </a:solidFill>
                <a:effectLst/>
                <a:latin typeface="+mn-lt"/>
              </a:rPr>
              <a:t>.</a:t>
            </a:r>
          </a:p>
          <a:p>
            <a:pPr indent="0" algn="l">
              <a:buNone/>
            </a:pPr>
            <a:r>
              <a:rPr lang="ru-RU" sz="1400" b="1" i="0" dirty="0">
                <a:solidFill>
                  <a:srgbClr val="FF0000"/>
                </a:solidFill>
                <a:effectLst/>
                <a:latin typeface="+mn-lt"/>
              </a:rPr>
              <a:t>                                                           </a:t>
            </a:r>
            <a:endParaRPr lang="" sz="1400" b="0" i="0" dirty="0">
              <a:solidFill>
                <a:srgbClr val="FF0000"/>
              </a:solidFill>
              <a:effectLst/>
              <a:latin typeface="-apple-system-body"/>
            </a:endParaRPr>
          </a:p>
        </p:txBody>
      </p:sp>
    </p:spTree>
    <p:extLst>
      <p:ext uri="{BB962C8B-B14F-4D97-AF65-F5344CB8AC3E}">
        <p14:creationId xmlns:p14="http://schemas.microsoft.com/office/powerpoint/2010/main" val="2959858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C83C4-6F14-C242-449B-4C85EE707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4" name="Объект 3" descr="Страница 2 | Изображения «Рамка детскими забавами детский сад» — бесплатное  скачивание на Magnific (ранее Freepik)">
            <a:extLst>
              <a:ext uri="{FF2B5EF4-FFF2-40B4-BE49-F238E27FC236}">
                <a16:creationId xmlns:a16="http://schemas.microsoft.com/office/drawing/2014/main" id="{D9308674-DE22-A78F-9338-FF8DA145D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095874-10A1-C4F0-1F05-834AB7463DA8}"/>
              </a:ext>
            </a:extLst>
          </p:cNvPr>
          <p:cNvSpPr txBox="1"/>
          <p:nvPr/>
        </p:nvSpPr>
        <p:spPr>
          <a:xfrm>
            <a:off x="2620652" y="1819373"/>
            <a:ext cx="7200003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ru-RU" sz="2300" b="1" i="0" dirty="0">
                <a:solidFill>
                  <a:srgbClr val="FF0000"/>
                </a:solidFill>
                <a:effectLst/>
                <a:latin typeface="+mn-lt"/>
              </a:rPr>
              <a:t>                          У</a:t>
            </a:r>
            <a:r>
              <a:rPr lang="" sz="2300" b="1" i="0" dirty="0">
                <a:solidFill>
                  <a:srgbClr val="FF0000"/>
                </a:solidFill>
                <a:effectLst/>
                <a:latin typeface="+mn-lt"/>
              </a:rPr>
              <a:t>важаемые родители!</a:t>
            </a:r>
            <a:r>
              <a:rPr lang="" sz="2300" b="0" i="0" dirty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ru-RU" sz="2300" b="0" i="0" dirty="0">
                <a:solidFill>
                  <a:srgbClr val="FF0000"/>
                </a:solidFill>
                <a:effectLst/>
                <a:latin typeface="+mn-lt"/>
              </a:rPr>
              <a:t>                                                                                                               </a:t>
            </a:r>
            <a:r>
              <a:rPr lang="" sz="2300" b="0" i="0" dirty="0">
                <a:solidFill>
                  <a:srgbClr val="FF0000"/>
                </a:solidFill>
                <a:effectLst/>
                <a:latin typeface="+mn-lt"/>
              </a:rPr>
              <a:t>Помните, что игра — естественный и увлекательный способ обучения дошкольника. Регулярные игровые упражнения в доброжелательной семейной атмосфере помогут ребёнку научиться связно, последовательно и выразительно излагать свои мысли.</a:t>
            </a:r>
          </a:p>
          <a:p>
            <a:pPr indent="0" algn="l">
              <a:buNone/>
            </a:pPr>
            <a:r>
              <a:rPr lang="" sz="2300" b="1" i="0" dirty="0">
                <a:solidFill>
                  <a:srgbClr val="FF0000"/>
                </a:solidFill>
                <a:effectLst/>
                <a:latin typeface="+mn-lt"/>
              </a:rPr>
              <a:t>Играйте, разговаривайте, читайте вместе — и помогайте речи вашего ребёнка развиваться каждый день!</a:t>
            </a:r>
            <a:endParaRPr lang="" sz="2300" b="0" i="0" dirty="0">
              <a:solidFill>
                <a:srgbClr val="FF0000"/>
              </a:solidFill>
              <a:effectLst/>
              <a:latin typeface="-apple-system-body"/>
            </a:endParaRPr>
          </a:p>
        </p:txBody>
      </p:sp>
    </p:spTree>
    <p:extLst>
      <p:ext uri="{BB962C8B-B14F-4D97-AF65-F5344CB8AC3E}">
        <p14:creationId xmlns:p14="http://schemas.microsoft.com/office/powerpoint/2010/main" val="19911924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410</Words>
  <Application>Microsoft Office PowerPoint</Application>
  <PresentationFormat>Широкоэкранный</PresentationFormat>
  <Paragraphs>20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-apple-system-body</vt:lpstr>
      <vt:lpstr>Arial</vt:lpstr>
      <vt:lpstr>Calibri</vt:lpstr>
      <vt:lpstr>Calibri Light</vt:lpstr>
      <vt:lpstr>Тема Office</vt:lpstr>
      <vt:lpstr>Рекомендации учителя-логопеда  на тему: «Игровые технологии развития связной речи дошкольников в условиях семьи»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aslan kajpnazarov</dc:creator>
  <cp:lastModifiedBy>aslan kajpnazarov</cp:lastModifiedBy>
  <cp:revision>1</cp:revision>
  <dcterms:created xsi:type="dcterms:W3CDTF">2026-10-15T11:58:24Z</dcterms:created>
  <dcterms:modified xsi:type="dcterms:W3CDTF">2026-10-15T12:00:14Z</dcterms:modified>
</cp:coreProperties>
</file>